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11" r:id="rId3"/>
    <p:sldId id="297" r:id="rId4"/>
    <p:sldId id="298" r:id="rId5"/>
    <p:sldId id="299" r:id="rId6"/>
    <p:sldId id="331" r:id="rId7"/>
    <p:sldId id="303" r:id="rId8"/>
    <p:sldId id="304" r:id="rId9"/>
    <p:sldId id="302" r:id="rId10"/>
    <p:sldId id="328" r:id="rId11"/>
    <p:sldId id="305" r:id="rId12"/>
    <p:sldId id="306" r:id="rId13"/>
    <p:sldId id="300" r:id="rId14"/>
    <p:sldId id="330" r:id="rId15"/>
    <p:sldId id="307" r:id="rId16"/>
    <p:sldId id="308" r:id="rId17"/>
    <p:sldId id="301" r:id="rId18"/>
    <p:sldId id="329" r:id="rId19"/>
    <p:sldId id="309" r:id="rId20"/>
    <p:sldId id="310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61"/>
  </p:normalViewPr>
  <p:slideViewPr>
    <p:cSldViewPr>
      <p:cViewPr varScale="1">
        <p:scale>
          <a:sx n="197" d="100"/>
          <a:sy n="197" d="100"/>
        </p:scale>
        <p:origin x="216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Descriptive </a:t>
          </a:r>
          <a:r>
            <a:rPr lang="en-US" dirty="0" smtClean="0"/>
            <a:t>Statistics – Measures of Central Tendency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5D2C0-7E87-6749-B309-073A4B5366BD}" type="presOf" srcId="{1CE252B9-E661-E545-A43D-AF9F6C107A4B}" destId="{8B3425F1-0D5A-7542-A13F-309B4F9FFBD7}" srcOrd="1" destOrd="0" presId="urn:microsoft.com/office/officeart/2005/8/layout/pyramid1"/>
    <dgm:cxn modelId="{6DF35A74-3096-8E4B-B616-DC51DF495710}" type="presOf" srcId="{F8543038-F271-B44C-A609-61624E5FF5AB}" destId="{1BD4007E-106D-184C-930C-DA383DE887FC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CB6E432A-A3F2-C648-A827-DCD08D1273B7}" type="presOf" srcId="{A13ED68C-9BEB-2D4C-9A9D-4FF7F696211E}" destId="{84DC221C-8ADF-8F4C-A4AB-1ED1486C2BAB}" srcOrd="0" destOrd="0" presId="urn:microsoft.com/office/officeart/2005/8/layout/pyramid1"/>
    <dgm:cxn modelId="{472731C0-A58B-6745-85BE-ABC22716B4D6}" type="presOf" srcId="{1CE252B9-E661-E545-A43D-AF9F6C107A4B}" destId="{570ECD48-A719-8C40-9E13-BDECC43874A0}" srcOrd="0" destOrd="0" presId="urn:microsoft.com/office/officeart/2005/8/layout/pyramid1"/>
    <dgm:cxn modelId="{CA3BED68-1138-274A-9B85-E8F45BB02C43}" type="presOf" srcId="{A13ED68C-9BEB-2D4C-9A9D-4FF7F696211E}" destId="{2E2C436E-4AC4-9B44-A458-C394BA2F8995}" srcOrd="1" destOrd="0" presId="urn:microsoft.com/office/officeart/2005/8/layout/pyramid1"/>
    <dgm:cxn modelId="{57274696-598A-854B-9A81-2FE4349BD923}" type="presParOf" srcId="{1BD4007E-106D-184C-930C-DA383DE887FC}" destId="{51EFE25D-18DC-C347-AD87-891706CB57A3}" srcOrd="0" destOrd="0" presId="urn:microsoft.com/office/officeart/2005/8/layout/pyramid1"/>
    <dgm:cxn modelId="{73CD0841-1B60-854E-9E2F-63E61FE68CFF}" type="presParOf" srcId="{51EFE25D-18DC-C347-AD87-891706CB57A3}" destId="{84DC221C-8ADF-8F4C-A4AB-1ED1486C2BAB}" srcOrd="0" destOrd="0" presId="urn:microsoft.com/office/officeart/2005/8/layout/pyramid1"/>
    <dgm:cxn modelId="{C6CA5638-6F97-D549-A5C5-40728222AF84}" type="presParOf" srcId="{51EFE25D-18DC-C347-AD87-891706CB57A3}" destId="{2E2C436E-4AC4-9B44-A458-C394BA2F8995}" srcOrd="1" destOrd="0" presId="urn:microsoft.com/office/officeart/2005/8/layout/pyramid1"/>
    <dgm:cxn modelId="{DD9DBE4C-6FD5-4645-8280-7915A3356B5A}" type="presParOf" srcId="{1BD4007E-106D-184C-930C-DA383DE887FC}" destId="{22E6D29C-3EAE-224F-8EC6-90837AC9132C}" srcOrd="1" destOrd="0" presId="urn:microsoft.com/office/officeart/2005/8/layout/pyramid1"/>
    <dgm:cxn modelId="{6CFB40DE-F8DA-B448-B996-3518D289EF6F}" type="presParOf" srcId="{22E6D29C-3EAE-224F-8EC6-90837AC9132C}" destId="{570ECD48-A719-8C40-9E13-BDECC43874A0}" srcOrd="0" destOrd="0" presId="urn:microsoft.com/office/officeart/2005/8/layout/pyramid1"/>
    <dgm:cxn modelId="{AEF8FB71-BF96-5D46-9DF6-47234411B3E9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Descriptive </a:t>
          </a:r>
          <a:r>
            <a:rPr lang="en-US" sz="4500" kern="1200" dirty="0" smtClean="0"/>
            <a:t>Statistics – Measures of Central Tendency</a:t>
          </a:r>
          <a:endParaRPr lang="en-US" sz="4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End of Presentation</a:t>
          </a:r>
          <a:endParaRPr lang="en-US" sz="4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atertreepress.com/stats" TargetMode="Externa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18" y="2336364"/>
            <a:ext cx="5257800" cy="19811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Descriptive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Statistics – Measures of </a:t>
            </a:r>
            <a:r>
              <a:rPr lang="en-US" sz="4300" smtClean="0">
                <a:latin typeface="Times New Roman" pitchFamily="18" charset="0"/>
                <a:cs typeface="Times New Roman" pitchFamily="18" charset="0"/>
              </a:rPr>
              <a:t>Central Tendency</a:t>
            </a: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07764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3091"/>
            <a:ext cx="283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Mean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060484"/>
              </p:ext>
            </p:extLst>
          </p:nvPr>
        </p:nvGraphicFramePr>
        <p:xfrm>
          <a:off x="685800" y="1425575"/>
          <a:ext cx="395605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Worksheet" r:id="rId3" imgW="2273300" imgH="2476500" progId="Excel.Sheet.8">
                  <p:embed/>
                </p:oleObj>
              </mc:Choice>
              <mc:Fallback>
                <p:oleObj name="Worksheet" r:id="rId3" imgW="2273300" imgH="2476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5575"/>
                        <a:ext cx="3956050" cy="431165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371600"/>
            <a:ext cx="32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first column represents the raw score and the second column represent the raw score minus the mean (i.e., the deviation from the mean).</a:t>
            </a:r>
          </a:p>
          <a:p>
            <a:endParaRPr lang="en-US" sz="2400" dirty="0"/>
          </a:p>
          <a:p>
            <a:r>
              <a:rPr lang="en-US" sz="2400" dirty="0" smtClean="0"/>
              <a:t>Mean = 6.33</a:t>
            </a:r>
          </a:p>
          <a:p>
            <a:endParaRPr lang="en-US" sz="2400" dirty="0"/>
          </a:p>
          <a:p>
            <a:r>
              <a:rPr lang="en-US" sz="2400" dirty="0" smtClean="0"/>
              <a:t>Sum of deviations from the mean =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4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57200"/>
            <a:ext cx="6489700" cy="4512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1430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D2 to calculate the mean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=AVERAGE(A2:A170)</a:t>
            </a:r>
          </a:p>
        </p:txBody>
      </p:sp>
    </p:spTree>
    <p:extLst>
      <p:ext uri="{BB962C8B-B14F-4D97-AF65-F5344CB8AC3E}">
        <p14:creationId xmlns:p14="http://schemas.microsoft.com/office/powerpoint/2010/main" val="10671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042"/>
            <a:ext cx="6057415" cy="5119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914400"/>
            <a:ext cx="5247073" cy="2263140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mean as 28.84023669. This sample statistic is typically reported as </a:t>
            </a:r>
            <a:r>
              <a:rPr lang="en-US" i="1" dirty="0" smtClean="0"/>
              <a:t>M</a:t>
            </a:r>
            <a:r>
              <a:rPr lang="en-US" dirty="0" smtClean="0"/>
              <a:t> = 28.84 in the results section of a research paper, as appropriate. This statistic means that the arithmetic average of the sample is 28.84.</a:t>
            </a:r>
          </a:p>
        </p:txBody>
      </p:sp>
    </p:spTree>
    <p:extLst>
      <p:ext uri="{BB962C8B-B14F-4D97-AF65-F5344CB8AC3E}">
        <p14:creationId xmlns:p14="http://schemas.microsoft.com/office/powerpoint/2010/main" val="5262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24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Median (</a:t>
            </a:r>
            <a:r>
              <a:rPr lang="en-US" sz="2800" i="1" dirty="0" err="1" smtClean="0"/>
              <a:t>Mdn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median </a:t>
            </a:r>
            <a:r>
              <a:rPr lang="en-US" sz="2000" dirty="0" smtClean="0"/>
              <a:t>is </a:t>
            </a:r>
            <a:r>
              <a:rPr lang="en-US" sz="2000" dirty="0"/>
              <a:t>the score that divides the distribution into two equal halves </a:t>
            </a:r>
            <a:r>
              <a:rPr lang="en-US" sz="2000" dirty="0" smtClean="0"/>
              <a:t>(it represents the </a:t>
            </a:r>
            <a:r>
              <a:rPr lang="en-US" sz="2000" dirty="0"/>
              <a:t>50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percentile).</a:t>
            </a:r>
          </a:p>
          <a:p>
            <a:pPr lvl="1"/>
            <a:r>
              <a:rPr lang="en-US" sz="2000" dirty="0" smtClean="0"/>
              <a:t>It is the midpoint of the distribution when the distribution has an odd number of scores. </a:t>
            </a:r>
          </a:p>
          <a:p>
            <a:pPr lvl="1"/>
            <a:r>
              <a:rPr lang="en-US" sz="2000" dirty="0" smtClean="0"/>
              <a:t>It </a:t>
            </a:r>
            <a:r>
              <a:rPr lang="en-US" sz="2000" dirty="0"/>
              <a:t>is the number halfway between the two middle scores when the distribution has an even number of scores. </a:t>
            </a:r>
            <a:endParaRPr lang="en-US" sz="2000" dirty="0" smtClean="0"/>
          </a:p>
          <a:p>
            <a:r>
              <a:rPr lang="en-US" sz="2000" dirty="0" smtClean="0"/>
              <a:t>Not </a:t>
            </a:r>
            <a:r>
              <a:rPr lang="en-US" sz="2000" dirty="0"/>
              <a:t>sensitive to </a:t>
            </a:r>
            <a:r>
              <a:rPr lang="en-US" sz="2000" dirty="0" smtClean="0"/>
              <a:t>outliers.</a:t>
            </a:r>
          </a:p>
          <a:p>
            <a:r>
              <a:rPr lang="en-US" sz="2000" dirty="0"/>
              <a:t>Used </a:t>
            </a:r>
            <a:r>
              <a:rPr lang="en-US" sz="2000" dirty="0" smtClean="0"/>
              <a:t>with the ordinal </a:t>
            </a:r>
            <a:r>
              <a:rPr lang="en-US" sz="2000" dirty="0"/>
              <a:t>scale </a:t>
            </a:r>
            <a:r>
              <a:rPr lang="en-US" sz="2000" dirty="0" smtClean="0"/>
              <a:t>or </a:t>
            </a:r>
            <a:r>
              <a:rPr lang="en-US" sz="2000" dirty="0"/>
              <a:t>when the distribution is skewed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the distribution is normally distributed (</a:t>
            </a:r>
            <a:r>
              <a:rPr lang="en-US" sz="2000" dirty="0" err="1"/>
              <a:t>i.e</a:t>
            </a:r>
            <a:r>
              <a:rPr lang="en-US" sz="2000" dirty="0"/>
              <a:t>, symmetrical and </a:t>
            </a:r>
            <a:r>
              <a:rPr lang="en-US" sz="2000" dirty="0" err="1"/>
              <a:t>unimodal</a:t>
            </a:r>
            <a:r>
              <a:rPr lang="en-US" sz="2000" dirty="0"/>
              <a:t>), the mode, median, and mean coincide. </a:t>
            </a:r>
          </a:p>
          <a:p>
            <a:r>
              <a:rPr lang="en-US" sz="2000" dirty="0" smtClean="0"/>
              <a:t>Excel function:</a:t>
            </a:r>
          </a:p>
          <a:p>
            <a:pPr marL="0" indent="0" algn="ctr">
              <a:buNone/>
            </a:pPr>
            <a:r>
              <a:rPr lang="en-US" sz="2000" dirty="0"/>
              <a:t>MEDIAN(number1,number2,...). Returns the median of a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Median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16332"/>
              </p:ext>
            </p:extLst>
          </p:nvPr>
        </p:nvGraphicFramePr>
        <p:xfrm>
          <a:off x="849313" y="1524000"/>
          <a:ext cx="39274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Worksheet" r:id="rId3" imgW="2260600" imgH="2413000" progId="Excel.Sheet.8">
                  <p:embed/>
                </p:oleObj>
              </mc:Choice>
              <mc:Fallback>
                <p:oleObj name="Worksheet" r:id="rId3" imgW="22606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524000"/>
                        <a:ext cx="39274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1828800"/>
            <a:ext cx="3200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Median = 7</a:t>
            </a:r>
          </a:p>
          <a:p>
            <a:endParaRPr lang="en-US" sz="2800" dirty="0"/>
          </a:p>
          <a:p>
            <a:r>
              <a:rPr lang="en-US" sz="2800" dirty="0" smtClean="0"/>
              <a:t>The median is the mid value of ranked data when there are an odd number of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4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6413500" cy="4459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16764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D4 to calculate the median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=MEDIAN(A2:A170)</a:t>
            </a:r>
          </a:p>
        </p:txBody>
      </p:sp>
    </p:spTree>
    <p:extLst>
      <p:ext uri="{BB962C8B-B14F-4D97-AF65-F5344CB8AC3E}">
        <p14:creationId xmlns:p14="http://schemas.microsoft.com/office/powerpoint/2010/main" val="35704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7012"/>
            <a:ext cx="5867400" cy="495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987" y="1371600"/>
            <a:ext cx="36468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median as 29. This statistic means 29 is </a:t>
            </a:r>
            <a:r>
              <a:rPr lang="en-US" dirty="0"/>
              <a:t>halfway into the </a:t>
            </a:r>
            <a:r>
              <a:rPr lang="en-US" dirty="0" smtClean="0"/>
              <a:t>dataset when the data are rank-ordered.</a:t>
            </a:r>
          </a:p>
        </p:txBody>
      </p:sp>
    </p:spTree>
    <p:extLst>
      <p:ext uri="{BB962C8B-B14F-4D97-AF65-F5344CB8AC3E}">
        <p14:creationId xmlns:p14="http://schemas.microsoft.com/office/powerpoint/2010/main" val="16749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Mode (</a:t>
            </a:r>
            <a:r>
              <a:rPr lang="en-US" sz="2400" i="1" dirty="0" smtClean="0"/>
              <a:t>Mo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frequently occurring </a:t>
            </a:r>
            <a:r>
              <a:rPr lang="en-US" sz="1800" dirty="0" smtClean="0"/>
              <a:t>score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distribution is called </a:t>
            </a:r>
            <a:r>
              <a:rPr lang="en-US" sz="1800" dirty="0" err="1"/>
              <a:t>unimodal</a:t>
            </a:r>
            <a:r>
              <a:rPr lang="en-US" sz="1800" dirty="0"/>
              <a:t> if there is only one major peak in the distribution of scores when displayed as a </a:t>
            </a:r>
            <a:r>
              <a:rPr lang="en-US" sz="1800" dirty="0" smtClean="0"/>
              <a:t>histogram</a:t>
            </a:r>
          </a:p>
          <a:p>
            <a:r>
              <a:rPr lang="en-US" sz="1800" dirty="0" smtClean="0"/>
              <a:t>If </a:t>
            </a:r>
            <a:r>
              <a:rPr lang="en-US" sz="1800" dirty="0"/>
              <a:t>the distribution is normally distributed (</a:t>
            </a:r>
            <a:r>
              <a:rPr lang="en-US" sz="1800" dirty="0" err="1"/>
              <a:t>i.e</a:t>
            </a:r>
            <a:r>
              <a:rPr lang="en-US" sz="1800" dirty="0"/>
              <a:t>, symmetrical and </a:t>
            </a:r>
            <a:r>
              <a:rPr lang="en-US" sz="1800" dirty="0" err="1"/>
              <a:t>unimodal</a:t>
            </a:r>
            <a:r>
              <a:rPr lang="en-US" sz="1800" dirty="0"/>
              <a:t>), the mode, median, and mean </a:t>
            </a:r>
            <a:r>
              <a:rPr lang="en-US" sz="1800" dirty="0" smtClean="0"/>
              <a:t>coincide</a:t>
            </a:r>
            <a:endParaRPr lang="en-US" sz="1800" dirty="0"/>
          </a:p>
          <a:p>
            <a:r>
              <a:rPr lang="en-US" sz="1800" dirty="0"/>
              <a:t>The mode is useful </a:t>
            </a:r>
            <a:r>
              <a:rPr lang="en-US" sz="1800" dirty="0" smtClean="0"/>
              <a:t>in </a:t>
            </a:r>
            <a:r>
              <a:rPr lang="en-US" sz="1800" dirty="0"/>
              <a:t>describing nominal variables and in describing a bimodal or multimodal distribution (use of the mean or median only can be misleading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Major mode = most common value, largest </a:t>
            </a:r>
            <a:r>
              <a:rPr lang="en-US" sz="1800" dirty="0" smtClean="0"/>
              <a:t>peak </a:t>
            </a:r>
            <a:endParaRPr lang="en-US" sz="1800" dirty="0"/>
          </a:p>
          <a:p>
            <a:pPr lvl="1"/>
            <a:r>
              <a:rPr lang="en-US" sz="1800" dirty="0"/>
              <a:t>Minor mode(s) = smaller peak(s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err="1"/>
              <a:t>Unimodal</a:t>
            </a:r>
            <a:r>
              <a:rPr lang="en-US" sz="1800" dirty="0"/>
              <a:t> (i.e., having one </a:t>
            </a:r>
            <a:r>
              <a:rPr lang="en-US" sz="1800" dirty="0" smtClean="0"/>
              <a:t>major peak </a:t>
            </a:r>
            <a:r>
              <a:rPr lang="en-US" sz="1800" dirty="0"/>
              <a:t>or mode)</a:t>
            </a:r>
          </a:p>
          <a:p>
            <a:pPr lvl="1"/>
            <a:r>
              <a:rPr lang="en-US" sz="1800" dirty="0"/>
              <a:t>Bimodal (i.e., having two </a:t>
            </a:r>
            <a:r>
              <a:rPr lang="en-US" sz="1800" dirty="0" smtClean="0"/>
              <a:t>major peaks </a:t>
            </a:r>
            <a:r>
              <a:rPr lang="en-US" sz="1800" dirty="0"/>
              <a:t>or modes)</a:t>
            </a:r>
          </a:p>
          <a:p>
            <a:pPr lvl="1"/>
            <a:r>
              <a:rPr lang="en-US" sz="1800" dirty="0"/>
              <a:t>Multimodal (i.e., having two or more </a:t>
            </a:r>
            <a:r>
              <a:rPr lang="en-US" sz="1800" dirty="0" smtClean="0"/>
              <a:t>major peaks </a:t>
            </a:r>
            <a:r>
              <a:rPr lang="en-US" sz="1800" dirty="0"/>
              <a:t>or modes)</a:t>
            </a:r>
          </a:p>
          <a:p>
            <a:pPr lvl="1"/>
            <a:r>
              <a:rPr lang="en-US" sz="1800" dirty="0"/>
              <a:t>Rectangular (i.e., having no peaks or modes)</a:t>
            </a:r>
          </a:p>
          <a:p>
            <a:pPr marL="285750" lvl="1">
              <a:buFont typeface="Arial"/>
              <a:buChar char="•"/>
            </a:pPr>
            <a:r>
              <a:rPr lang="en-US" sz="1800" dirty="0" smtClean="0"/>
              <a:t>Excel function:</a:t>
            </a:r>
          </a:p>
          <a:p>
            <a:pPr marL="0" indent="0" algn="ctr">
              <a:buNone/>
            </a:pPr>
            <a:r>
              <a:rPr lang="en-US" sz="1800" dirty="0"/>
              <a:t>MODE.SNGL(number1,number2,...). Returns the most frequently occurring value of the range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Mode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74838"/>
              </p:ext>
            </p:extLst>
          </p:nvPr>
        </p:nvGraphicFramePr>
        <p:xfrm>
          <a:off x="990600" y="1447800"/>
          <a:ext cx="1905000" cy="43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Worksheet" r:id="rId3" imgW="1066800" imgH="2413000" progId="Excel.Sheet.8">
                  <p:embed/>
                </p:oleObj>
              </mc:Choice>
              <mc:Fallback>
                <p:oleObj name="Worksheet" r:id="rId3" imgW="10668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905000" cy="430818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23622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Major mode: 7</a:t>
            </a:r>
          </a:p>
          <a:p>
            <a:endParaRPr lang="en-US" sz="2800" dirty="0"/>
          </a:p>
          <a:p>
            <a:r>
              <a:rPr lang="en-US" sz="2800" dirty="0" smtClean="0"/>
              <a:t>Minor mode: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7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261100" cy="4353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7526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D5 to calculate the major mode of variable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=MODE.SNGL(A2:A170)</a:t>
            </a:r>
          </a:p>
        </p:txBody>
      </p:sp>
    </p:spTree>
    <p:extLst>
      <p:ext uri="{BB962C8B-B14F-4D97-AF65-F5344CB8AC3E}">
        <p14:creationId xmlns:p14="http://schemas.microsoft.com/office/powerpoint/2010/main" val="311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Descriptive Statistics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  <a:p>
            <a:pPr lvl="1"/>
            <a:r>
              <a:rPr lang="en-US" sz="2400" dirty="0"/>
              <a:t>Summary measures calculated for a sample dataset.</a:t>
            </a:r>
          </a:p>
          <a:p>
            <a:r>
              <a:rPr lang="en-US" sz="2800" dirty="0"/>
              <a:t>Parameters</a:t>
            </a:r>
          </a:p>
          <a:p>
            <a:pPr lvl="1"/>
            <a:r>
              <a:rPr lang="en-US" sz="2400" dirty="0"/>
              <a:t>Summary measures calculated for a population dataset. </a:t>
            </a:r>
            <a:endParaRPr lang="en-US" sz="2800" dirty="0" smtClean="0"/>
          </a:p>
          <a:p>
            <a:r>
              <a:rPr lang="en-US" sz="2800" dirty="0" smtClean="0"/>
              <a:t>Used to </a:t>
            </a:r>
            <a:r>
              <a:rPr lang="en-US" sz="2800" dirty="0"/>
              <a:t>describe </a:t>
            </a:r>
            <a:r>
              <a:rPr lang="en-US" sz="2800" dirty="0" smtClean="0"/>
              <a:t>variables</a:t>
            </a:r>
          </a:p>
          <a:p>
            <a:pPr lvl="1"/>
            <a:r>
              <a:rPr lang="en-US" sz="2200" dirty="0" smtClean="0"/>
              <a:t>Measures of central tendency, e.g., mean, median, mode</a:t>
            </a:r>
          </a:p>
          <a:p>
            <a:pPr lvl="1"/>
            <a:r>
              <a:rPr lang="en-US" sz="2200" dirty="0" smtClean="0"/>
              <a:t>Measures of dispersion, e.g., standard deviation, variance, range</a:t>
            </a:r>
          </a:p>
          <a:p>
            <a:pPr lvl="1"/>
            <a:r>
              <a:rPr lang="en-US" sz="2200" dirty="0" smtClean="0"/>
              <a:t>Measures of relative position, e.g., percentile, quartile</a:t>
            </a:r>
          </a:p>
          <a:p>
            <a:pPr lvl="1"/>
            <a:r>
              <a:rPr lang="en-US" sz="2200" dirty="0" smtClean="0"/>
              <a:t>Graphs and charts, e.g., scatterplot, column chart, histogram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904963" cy="499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1676400"/>
            <a:ext cx="4183062" cy="1414463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mode as 22. This means that 22 is  the most frequently occurring value in the dataset.</a:t>
            </a:r>
          </a:p>
        </p:txBody>
      </p:sp>
    </p:spTree>
    <p:extLst>
      <p:ext uri="{BB962C8B-B14F-4D97-AF65-F5344CB8AC3E}">
        <p14:creationId xmlns:p14="http://schemas.microsoft.com/office/powerpoint/2010/main" val="19562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032907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Measures of Central Tendency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/>
              <a:t>Designed to give information concerning the typical score of a large number of scores</a:t>
            </a:r>
            <a:r>
              <a:rPr lang="en-US" sz="1800" i="1" dirty="0" smtClean="0"/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Researchers typically report the best measures of central tendency and dispersion for each </a:t>
            </a:r>
            <a:r>
              <a:rPr lang="en-US" sz="1800" dirty="0" smtClean="0"/>
              <a:t>variable. The best measure to report varies based on the shape of a variable’s distribution and scale of measurement.</a:t>
            </a:r>
          </a:p>
          <a:p>
            <a:pPr lvl="1"/>
            <a:r>
              <a:rPr lang="en-US" sz="1800" dirty="0" smtClean="0"/>
              <a:t>Interval</a:t>
            </a:r>
            <a:r>
              <a:rPr lang="en-US" sz="1800" dirty="0"/>
              <a:t>/ratio data </a:t>
            </a:r>
            <a:r>
              <a:rPr lang="en-US" sz="1800" dirty="0" smtClean="0"/>
              <a:t>– mean, median, and mode can </a:t>
            </a:r>
            <a:r>
              <a:rPr lang="en-US" sz="1800" dirty="0"/>
              <a:t>be calculated </a:t>
            </a:r>
            <a:r>
              <a:rPr lang="en-US" sz="1800" dirty="0" smtClean="0"/>
              <a:t>and reported, as </a:t>
            </a:r>
            <a:r>
              <a:rPr lang="en-US" sz="1800" dirty="0"/>
              <a:t>appropriate. </a:t>
            </a:r>
          </a:p>
          <a:p>
            <a:pPr lvl="1"/>
            <a:r>
              <a:rPr lang="en-US" sz="1800" dirty="0"/>
              <a:t>Ordinal data - median 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the mean is wrong. </a:t>
            </a:r>
          </a:p>
          <a:p>
            <a:pPr lvl="1"/>
            <a:r>
              <a:rPr lang="en-US" sz="1800" dirty="0"/>
              <a:t>Nominal data - mode can and should be </a:t>
            </a:r>
            <a:r>
              <a:rPr lang="en-US" sz="1800" dirty="0" smtClean="0"/>
              <a:t>reported; </a:t>
            </a:r>
            <a:r>
              <a:rPr lang="en-US" sz="1800" dirty="0"/>
              <a:t>use of either mean or median is wrong. 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31070"/>
              </p:ext>
            </p:extLst>
          </p:nvPr>
        </p:nvGraphicFramePr>
        <p:xfrm>
          <a:off x="1447800" y="4114800"/>
          <a:ext cx="6400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7244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Measures of Central Tendency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Nominal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Ordinal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Median,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Interval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Mean, Median,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 data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Mean, Median,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Mode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295400"/>
            <a:ext cx="3152042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3021385"/>
            <a:ext cx="4038600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2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56388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9200" y="3880033"/>
            <a:ext cx="39624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Calculate the count, mean, median, and mode of the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variable.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Calculating </a:t>
            </a:r>
            <a:r>
              <a:rPr lang="en-US" sz="3200" dirty="0" smtClean="0"/>
              <a:t>Measures of </a:t>
            </a:r>
            <a:r>
              <a:rPr lang="en-US" sz="3200" smtClean="0"/>
              <a:t>Central Tendency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1782"/>
            <a:ext cx="4502860" cy="26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Count (Sample Size; </a:t>
            </a:r>
            <a:r>
              <a:rPr lang="en-US" i="1" dirty="0" smtClean="0"/>
              <a:t>N </a:t>
            </a:r>
            <a:r>
              <a:rPr lang="en-US" dirty="0" smtClean="0"/>
              <a:t>or</a:t>
            </a:r>
            <a:r>
              <a:rPr lang="en-US" i="1" dirty="0" smtClean="0"/>
              <a:t> n</a:t>
            </a:r>
            <a:r>
              <a:rPr lang="en-US" dirty="0" smtClean="0"/>
              <a:t>)</a:t>
            </a: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count (</a:t>
            </a:r>
            <a:r>
              <a:rPr lang="en-US" sz="2000" i="1" dirty="0"/>
              <a:t>N, n</a:t>
            </a:r>
            <a:r>
              <a:rPr lang="en-US" sz="2000" dirty="0"/>
              <a:t>) is a statistic that reflects the number of cases selected in the dataset. It is often used to represent sample (</a:t>
            </a:r>
            <a:r>
              <a:rPr lang="en-US" sz="2000" i="1" dirty="0"/>
              <a:t>N</a:t>
            </a:r>
            <a:r>
              <a:rPr lang="en-US" sz="2000" dirty="0"/>
              <a:t>) or sub-sample (</a:t>
            </a:r>
            <a:r>
              <a:rPr lang="en-US" sz="2000" i="1" dirty="0"/>
              <a:t>n</a:t>
            </a:r>
            <a:r>
              <a:rPr lang="en-US" sz="2000" dirty="0"/>
              <a:t>) size. It is an important statistic in any research study</a:t>
            </a:r>
            <a:r>
              <a:rPr lang="en-US" sz="2000" dirty="0" smtClean="0"/>
              <a:t>. The mathematical consist of counting the number of cases represented by the data.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Excel functions:</a:t>
            </a:r>
          </a:p>
          <a:p>
            <a:pPr marL="0" indent="0">
              <a:buNone/>
            </a:pPr>
            <a:r>
              <a:rPr lang="en-US" sz="2000" dirty="0"/>
              <a:t>COUNT(value1,value2,...). Counts the numbers in the range of </a:t>
            </a:r>
            <a:r>
              <a:rPr lang="en-US" sz="2000" dirty="0" smtClean="0"/>
              <a:t>values, e.g., the formula =COUNT(A1:A30) counts the number of values in cells A1 through A30. The result will be 30 in this example.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COUNTA(value1,value2,...). Counts the cells with non-empty values in the range of values</a:t>
            </a:r>
            <a:r>
              <a:rPr lang="en-US" sz="2000" dirty="0" smtClean="0"/>
              <a:t>. This functions counts cells with text as well as cells with numbers.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6247"/>
              </p:ext>
            </p:extLst>
          </p:nvPr>
        </p:nvGraphicFramePr>
        <p:xfrm>
          <a:off x="3320256" y="2571547"/>
          <a:ext cx="26558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" imgW="1054100" imgH="215900" progId="Equation.3">
                  <p:embed/>
                </p:oleObj>
              </mc:Choice>
              <mc:Fallback>
                <p:oleObj name="Equation" r:id="rId3" imgW="1054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256" y="2571547"/>
                        <a:ext cx="2655888" cy="542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7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Example of Count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98748"/>
              </p:ext>
            </p:extLst>
          </p:nvPr>
        </p:nvGraphicFramePr>
        <p:xfrm>
          <a:off x="990600" y="1447800"/>
          <a:ext cx="1905000" cy="430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Worksheet" r:id="rId3" imgW="1066800" imgH="2413000" progId="Excel.Sheet.8">
                  <p:embed/>
                </p:oleObj>
              </mc:Choice>
              <mc:Fallback>
                <p:oleObj name="Worksheet" r:id="rId3" imgW="1066800" imgH="241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1905000" cy="430818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213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</a:t>
            </a:r>
            <a:r>
              <a:rPr lang="en-US" sz="2800" dirty="0" smtClean="0"/>
              <a:t> =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3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6245958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0668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Enter the following formula in cell D1 to calculate the sample size used to measure </a:t>
            </a:r>
            <a:r>
              <a:rPr lang="en-US" dirty="0" err="1" smtClean="0"/>
              <a:t>c_community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=COUNT(A2:A170)</a:t>
            </a:r>
          </a:p>
        </p:txBody>
      </p:sp>
    </p:spTree>
    <p:extLst>
      <p:ext uri="{BB962C8B-B14F-4D97-AF65-F5344CB8AC3E}">
        <p14:creationId xmlns:p14="http://schemas.microsoft.com/office/powerpoint/2010/main" val="3241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904963" cy="499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914400"/>
            <a:ext cx="5247073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displays the count as 169. This sample statistic is typically reported as </a:t>
            </a:r>
            <a:r>
              <a:rPr lang="en-US" i="1" dirty="0" smtClean="0"/>
              <a:t>N</a:t>
            </a:r>
            <a:r>
              <a:rPr lang="en-US" dirty="0" smtClean="0"/>
              <a:t> = 169 in the results section of a research paper, as appropriate. This statistic means that there are 169 cases in the measured sample.</a:t>
            </a:r>
          </a:p>
        </p:txBody>
      </p:sp>
    </p:spTree>
    <p:extLst>
      <p:ext uri="{BB962C8B-B14F-4D97-AF65-F5344CB8AC3E}">
        <p14:creationId xmlns:p14="http://schemas.microsoft.com/office/powerpoint/2010/main" val="10259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153400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Mean </a:t>
            </a:r>
            <a:r>
              <a:rPr lang="en-US" dirty="0"/>
              <a:t>(Arithmetic Average; </a:t>
            </a:r>
            <a:r>
              <a:rPr lang="en-US" i="1" dirty="0" smtClean="0"/>
              <a:t>M </a:t>
            </a:r>
            <a:r>
              <a:rPr lang="en-US" i="1" dirty="0"/>
              <a:t>,</a:t>
            </a:r>
            <a:r>
              <a:rPr lang="en-US" dirty="0" smtClean="0"/>
              <a:t>µ)</a:t>
            </a:r>
          </a:p>
          <a:p>
            <a:pPr marL="0" indent="0" algn="ctr">
              <a:buNone/>
            </a:pPr>
            <a:endParaRPr lang="en-US" sz="1600" dirty="0"/>
          </a:p>
          <a:p>
            <a:r>
              <a:rPr lang="en-US" sz="1800" dirty="0" smtClean="0"/>
              <a:t>Determines the sample mean or estimates </a:t>
            </a:r>
            <a:r>
              <a:rPr lang="en-US" sz="1800" dirty="0"/>
              <a:t>an unknown population </a:t>
            </a:r>
            <a:r>
              <a:rPr lang="en-US" sz="1800" dirty="0" smtClean="0"/>
              <a:t>mean. </a:t>
            </a:r>
          </a:p>
          <a:p>
            <a:pPr lvl="1"/>
            <a:r>
              <a:rPr lang="en-US" sz="1600" dirty="0"/>
              <a:t>Sample mean is denoted by </a:t>
            </a:r>
            <a:r>
              <a:rPr lang="en-US" sz="1600" i="1" dirty="0"/>
              <a:t>M </a:t>
            </a:r>
            <a:r>
              <a:rPr lang="en-US" sz="1600" dirty="0"/>
              <a:t>or x-bar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Population </a:t>
            </a:r>
            <a:r>
              <a:rPr lang="en-US" sz="1600" dirty="0"/>
              <a:t>mean is denoted by the Greek letter μ (mu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Used </a:t>
            </a:r>
            <a:r>
              <a:rPr lang="en-US" sz="1800" dirty="0"/>
              <a:t>with interval and ratio </a:t>
            </a:r>
            <a:r>
              <a:rPr lang="en-US" sz="1800" dirty="0" smtClean="0"/>
              <a:t>scale variables.</a:t>
            </a:r>
            <a:endParaRPr lang="en-US" sz="1800" dirty="0"/>
          </a:p>
          <a:p>
            <a:r>
              <a:rPr lang="en-US" sz="1800" dirty="0" smtClean="0"/>
              <a:t>Best </a:t>
            </a:r>
            <a:r>
              <a:rPr lang="en-US" sz="1800" dirty="0"/>
              <a:t>measure to describe normal </a:t>
            </a:r>
            <a:r>
              <a:rPr lang="en-US" sz="1800" dirty="0" err="1"/>
              <a:t>unimodal</a:t>
            </a:r>
            <a:r>
              <a:rPr lang="en-US" sz="1800" dirty="0"/>
              <a:t> distributions. Unlike the median and the mode, it is not appropriate to use the mean </a:t>
            </a:r>
            <a:r>
              <a:rPr lang="en-US" sz="1800" dirty="0" smtClean="0"/>
              <a:t>only to describe a </a:t>
            </a:r>
            <a:r>
              <a:rPr lang="en-US" sz="1800" dirty="0"/>
              <a:t>highly skewed distribution. </a:t>
            </a:r>
          </a:p>
          <a:p>
            <a:r>
              <a:rPr lang="en-US" sz="1800" dirty="0" smtClean="0"/>
              <a:t>Always </a:t>
            </a:r>
            <a:r>
              <a:rPr lang="en-US" sz="1800" dirty="0"/>
              <a:t>located toward the skewed (tail) end of skewed distributions in relation to the median and mode. </a:t>
            </a:r>
            <a:endParaRPr lang="en-US" sz="1800" dirty="0" smtClean="0"/>
          </a:p>
          <a:p>
            <a:r>
              <a:rPr lang="en-US" sz="1800" dirty="0"/>
              <a:t>Formulas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Excel function:</a:t>
            </a:r>
          </a:p>
          <a:p>
            <a:pPr marL="0" indent="0" algn="ctr">
              <a:buNone/>
            </a:pPr>
            <a:r>
              <a:rPr lang="en-US" sz="1800" dirty="0" smtClean="0"/>
              <a:t>AVERAGE</a:t>
            </a:r>
            <a:r>
              <a:rPr lang="en-US" sz="1800" dirty="0"/>
              <a:t>(number1,number2,...). Returns the arithmetic mean, where numbers represent the range of numbers.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2015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70104"/>
              </p:ext>
            </p:extLst>
          </p:nvPr>
        </p:nvGraphicFramePr>
        <p:xfrm>
          <a:off x="2743200" y="3886200"/>
          <a:ext cx="14398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3" imgW="571500" imgH="457200" progId="Equation.3">
                  <p:embed/>
                </p:oleObj>
              </mc:Choice>
              <mc:Fallback>
                <p:oleObj name="Equation" r:id="rId3" imgW="57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1439862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84236"/>
              </p:ext>
            </p:extLst>
          </p:nvPr>
        </p:nvGraphicFramePr>
        <p:xfrm>
          <a:off x="5867400" y="3886200"/>
          <a:ext cx="14081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1408113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4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1235</Words>
  <Application>Microsoft Macintosh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Times New Roman</vt:lpstr>
      <vt:lpstr>Arial</vt:lpstr>
      <vt:lpstr>Office Theme</vt:lpstr>
      <vt:lpstr>Equation</vt:lpstr>
      <vt:lpstr>Worksheet</vt:lpstr>
      <vt:lpstr>Statistical Fundamentals:  Using Microsoft Excel for Univariate and Bivariate Analysis Alfred P. Rovai</vt:lpstr>
      <vt:lpstr>Descriptive Statistics</vt:lpstr>
      <vt:lpstr>Measures of Central Tendency Designed to give information concerning the typical score of a large number of scores.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Statistics</dc:title>
  <dc:subject/>
  <dc:creator>Alfred P. Rovai</dc:creator>
  <cp:keywords/>
  <dc:description/>
  <cp:lastModifiedBy>Fred Rovai</cp:lastModifiedBy>
  <cp:revision>222</cp:revision>
  <dcterms:created xsi:type="dcterms:W3CDTF">2013-06-04T13:30:25Z</dcterms:created>
  <dcterms:modified xsi:type="dcterms:W3CDTF">2015-10-21T13:27:29Z</dcterms:modified>
  <cp:category/>
</cp:coreProperties>
</file>